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59" r:id="rId4"/>
    <p:sldId id="261" r:id="rId5"/>
    <p:sldId id="275" r:id="rId6"/>
    <p:sldId id="262" r:id="rId7"/>
    <p:sldId id="263" r:id="rId8"/>
    <p:sldId id="278" r:id="rId9"/>
    <p:sldId id="260" r:id="rId10"/>
    <p:sldId id="264" r:id="rId11"/>
    <p:sldId id="267" r:id="rId12"/>
    <p:sldId id="268" r:id="rId13"/>
    <p:sldId id="266" r:id="rId14"/>
    <p:sldId id="272" r:id="rId15"/>
    <p:sldId id="273" r:id="rId16"/>
    <p:sldId id="274" r:id="rId17"/>
    <p:sldId id="269" r:id="rId18"/>
    <p:sldId id="270" r:id="rId19"/>
    <p:sldId id="271" r:id="rId20"/>
    <p:sldId id="277" r:id="rId21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00"/>
    <a:srgbClr val="FF0066"/>
    <a:srgbClr val="FFCC00"/>
    <a:srgbClr val="FFCCFF"/>
    <a:srgbClr val="FF99FF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27" autoAdjust="0"/>
    <p:restoredTop sz="94092" autoAdjust="0"/>
  </p:normalViewPr>
  <p:slideViewPr>
    <p:cSldViewPr>
      <p:cViewPr varScale="1">
        <p:scale>
          <a:sx n="162" d="100"/>
          <a:sy n="162" d="100"/>
        </p:scale>
        <p:origin x="99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378" y="-11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05C52-37F6-4019-B912-A8B7DE091F67}" type="datetimeFigureOut">
              <a:rPr lang="de-DE" smtClean="0"/>
              <a:t>23.06.2022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0828F-CB4A-46AE-BE6A-74BD8EE662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9188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C2DAB-4874-4C80-ACC5-EB9780E73AEA}" type="datetimeFigureOut">
              <a:rPr lang="de-DE" smtClean="0"/>
              <a:t>23.06.2022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9" y="4715154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E2FFF-8668-452E-BD4B-AA84E2708B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4326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2FFF-8668-452E-BD4B-AA84E2708BC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0903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E2FFF-8668-452E-BD4B-AA84E2708BC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764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E2FFF-8668-452E-BD4B-AA84E2708BC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778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E2FFF-8668-452E-BD4B-AA84E2708BC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049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E2FFF-8668-452E-BD4B-AA84E2708BC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665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E2FFF-8668-452E-BD4B-AA84E2708BC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2087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E2FFF-8668-452E-BD4B-AA84E2708BC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0971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E2FFF-8668-452E-BD4B-AA84E2708BC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369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E2FFF-8668-452E-BD4B-AA84E2708BC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555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E2FFF-8668-452E-BD4B-AA84E2708BC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0943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E2FFF-8668-452E-BD4B-AA84E2708BC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87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E2FFF-8668-452E-BD4B-AA84E2708BC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604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E2FFF-8668-452E-BD4B-AA84E2708BC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633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E2FFF-8668-452E-BD4B-AA84E2708BC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139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E2FFF-8668-452E-BD4B-AA84E2708BC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975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E2FFF-8668-452E-BD4B-AA84E2708BC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716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E2FFF-8668-452E-BD4B-AA84E2708BC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802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E2FFF-8668-452E-BD4B-AA84E2708BC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089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E2FFF-8668-452E-BD4B-AA84E2708BC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043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91580-0C61-4035-ADAF-E130191B048B}" type="datetime1">
              <a:rPr lang="de-DE" smtClean="0"/>
              <a:t>23.06.2022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Stefan-Andres-Realschule plus mit Fachoberschule Schweich        www.saz-schweich.de            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E9D4-E714-42E6-B00C-26106913F0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0499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F2A9-E9BB-4ADF-9D1C-094CFB3D0048}" type="datetime1">
              <a:rPr lang="de-DE" smtClean="0"/>
              <a:t>23.06.2022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Stefan-Andres-Realschule plus mit Fachoberschule Schweich        www.saz-schweich.de            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E9D4-E714-42E6-B00C-26106913F0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941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0D26-65B4-4834-B78E-60A4C208E77A}" type="datetime1">
              <a:rPr lang="de-DE" smtClean="0"/>
              <a:t>23.06.2022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Stefan-Andres-Realschule plus mit Fachoberschule Schweich        www.saz-schweich.de            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E9D4-E714-42E6-B00C-26106913F0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3833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263C9-5D32-4A3A-992B-8AC02206F849}" type="datetime1">
              <a:rPr lang="de-DE" smtClean="0"/>
              <a:t>23.06.2022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Stefan-Andres-Realschule plus mit Fachoberschule Schweich        www.saz-schweich.de            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E9D4-E714-42E6-B00C-26106913F0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73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4539-F95E-4F27-966A-D3467F2652B0}" type="datetime1">
              <a:rPr lang="de-DE" smtClean="0"/>
              <a:t>23.06.2022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Stefan-Andres-Realschule plus mit Fachoberschule Schweich        www.saz-schweich.de            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E9D4-E714-42E6-B00C-26106913F0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4585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9709-32AB-4542-A9E2-49FBDDB924EE}" type="datetime1">
              <a:rPr lang="de-DE" smtClean="0"/>
              <a:t>23.06.2022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Stefan-Andres-Realschule plus mit Fachoberschule Schweich        www.saz-schweich.de             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E9D4-E714-42E6-B00C-26106913F0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5681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B0B4-3AE1-4EFB-A34B-85ED39FE5F4A}" type="datetime1">
              <a:rPr lang="de-DE" smtClean="0"/>
              <a:t>23.06.2022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Stefan-Andres-Realschule plus mit Fachoberschule Schweich        www.saz-schweich.de              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E9D4-E714-42E6-B00C-26106913F0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8937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DE13-AB34-440B-92B7-18B4606784F5}" type="datetime1">
              <a:rPr lang="de-DE" smtClean="0"/>
              <a:t>23.06.2022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Stefan-Andres-Realschule plus mit Fachoberschule Schweich        www.saz-schweich.de             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E9D4-E714-42E6-B00C-26106913F0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751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C8B17-3246-4B2A-A5DB-47211D8AEAA4}" type="datetime1">
              <a:rPr lang="de-DE" smtClean="0"/>
              <a:t>23.06.2022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Stefan-Andres-Realschule plus mit Fachoberschule Schweich        www.saz-schweich.de             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E9D4-E714-42E6-B00C-26106913F0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9491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BE15E-81F3-42DE-A31C-7B1F221190B5}" type="datetime1">
              <a:rPr lang="de-DE" smtClean="0"/>
              <a:t>23.06.2022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Stefan-Andres-Realschule plus mit Fachoberschule Schweich        www.saz-schweich.de             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E9D4-E714-42E6-B00C-26106913F0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595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B864D-EFC7-4C37-8B36-8B562210FA32}" type="datetime1">
              <a:rPr lang="de-DE" smtClean="0"/>
              <a:t>23.06.2022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Stefan-Andres-Realschule plus mit Fachoberschule Schweich        www.saz-schweich.de             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E9D4-E714-42E6-B00C-26106913F0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020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A15AB-F444-4EA7-A94E-0A8EB9FCC0D4}" type="datetime1">
              <a:rPr lang="de-DE" smtClean="0"/>
              <a:t>23.06.2022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Stefan-Andres-Realschule plus mit Fachoberschule Schweich        www.saz-schweich.de            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0E9D4-E714-42E6-B00C-26106913F0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202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463027175/453f8464f2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sekretariat@saz-schweich.d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de-DE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002245" y="2132856"/>
            <a:ext cx="5139547" cy="32778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de-DE" sz="3500" b="1" dirty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Herzlich Willkommen 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de-DE" sz="2400" b="1" dirty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zur</a:t>
            </a:r>
            <a:r>
              <a:rPr lang="de-DE" sz="3500" b="1" dirty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de-DE" sz="2400" b="1" dirty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Informationsveranstaltung 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de-DE" sz="2400" b="1" dirty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 zukünftigen Klassenstufe 7 </a:t>
            </a:r>
          </a:p>
        </p:txBody>
      </p:sp>
      <p:pic>
        <p:nvPicPr>
          <p:cNvPr id="9" name="Bild 1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56" y="296776"/>
            <a:ext cx="2340000" cy="11160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0BB1-7495-48D9-AA1C-754D384A7486}" type="datetime1">
              <a:rPr lang="de-DE" smtClean="0"/>
              <a:t>23.06.2022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979712" y="6367318"/>
            <a:ext cx="7344816" cy="365125"/>
          </a:xfrm>
        </p:spPr>
        <p:txBody>
          <a:bodyPr/>
          <a:lstStyle/>
          <a:p>
            <a:r>
              <a:rPr lang="de-DE" dirty="0"/>
              <a:t>Stefan-Andres-Realschule plus mit Fachoberschule Schweich       	 www.saz-schweich.de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3273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260648" y="283276"/>
            <a:ext cx="8229600" cy="1143000"/>
          </a:xfrm>
        </p:spPr>
        <p:txBody>
          <a:bodyPr>
            <a:normAutofit/>
          </a:bodyPr>
          <a:lstStyle/>
          <a:p>
            <a:r>
              <a:rPr lang="de-DE" sz="30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Vorstellung der Schule</a:t>
            </a:r>
          </a:p>
        </p:txBody>
      </p:sp>
      <p:sp>
        <p:nvSpPr>
          <p:cNvPr id="5" name="Rechteck 4"/>
          <p:cNvSpPr/>
          <p:nvPr/>
        </p:nvSpPr>
        <p:spPr>
          <a:xfrm>
            <a:off x="666696" y="1407416"/>
            <a:ext cx="800976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de-DE" sz="2800" b="1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Bildungsgänge</a:t>
            </a:r>
            <a:endParaRPr kumimoji="0" lang="de-DE" sz="2000" b="1" i="0" u="none" strike="noStrike" kern="1200" cap="none" spc="0" normalizeH="0" baseline="0" noProof="0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endParaRPr kumimoji="0" lang="de-DE" sz="2800" b="1" i="0" u="none" strike="noStrike" kern="1200" cap="none" spc="0" normalizeH="0" baseline="0" noProof="0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endParaRPr kumimoji="0" lang="de-DE" sz="2800" b="1" i="0" u="none" strike="noStrike" kern="1200" cap="none" spc="0" normalizeH="0" baseline="0" noProof="0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endParaRPr kumimoji="0" lang="de-DE" sz="2400" b="1" i="0" u="none" strike="noStrike" kern="1200" cap="none" spc="0" normalizeH="0" baseline="0" noProof="0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Bild 1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56" y="296776"/>
            <a:ext cx="2340000" cy="11160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180BB1-7495-48D9-AA1C-754D384A7486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23.06.2022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979712" y="6367318"/>
            <a:ext cx="734481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Stefan-Andres-Realschule plus mit Fachoberschule Schweich       	 www.saz-schweich.de             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629447"/>
            <a:ext cx="5080000" cy="452120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4644008" y="1629447"/>
            <a:ext cx="1944216" cy="4247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248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260648" y="283276"/>
            <a:ext cx="8229600" cy="1143000"/>
          </a:xfrm>
        </p:spPr>
        <p:txBody>
          <a:bodyPr>
            <a:normAutofit/>
          </a:bodyPr>
          <a:lstStyle/>
          <a:p>
            <a:r>
              <a:rPr lang="de-DE" sz="30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Vorstellung der Schule</a:t>
            </a:r>
          </a:p>
        </p:txBody>
      </p:sp>
      <p:sp>
        <p:nvSpPr>
          <p:cNvPr id="5" name="Rechteck 4"/>
          <p:cNvSpPr/>
          <p:nvPr/>
        </p:nvSpPr>
        <p:spPr>
          <a:xfrm>
            <a:off x="539552" y="1628800"/>
            <a:ext cx="8424936" cy="39087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Bildungswege </a:t>
            </a:r>
            <a:r>
              <a:rPr lang="de-DE" sz="2800" b="1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</a:t>
            </a:r>
            <a:r>
              <a:rPr kumimoji="0" lang="de-DE" sz="2800" b="1" i="0" u="none" strike="noStrike" kern="1200" cap="none" spc="0" normalizeH="0" baseline="0" noProof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Abschluss</a:t>
            </a:r>
            <a:r>
              <a:rPr kumimoji="0" lang="de-DE" sz="2800" b="1" i="0" u="none" strike="noStrike" kern="1200" cap="none" spc="0" normalizeH="0" noProof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der Berufsreife </a:t>
            </a:r>
            <a:endParaRPr kumimoji="0" lang="de-DE" sz="2800" b="1" i="0" u="none" strike="noStrike" kern="1200" cap="none" spc="0" normalizeH="0" baseline="0" noProof="0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lang="de-DE" sz="2000" b="1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Qualifizierte Berufsausbildung –&gt; Sekundarabschluss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Berufsfachschulen (BFS I und BFS II)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lang="de-DE" sz="2000" b="1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Besuch der Klassenstufe 10 unserer </a:t>
            </a:r>
            <a:r>
              <a:rPr lang="de-DE" sz="2000" b="1" dirty="0" err="1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Rsplus</a:t>
            </a:r>
            <a:endParaRPr lang="de-DE" sz="2000" b="1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Beratung durch Frau Adele Müller (Arbeitsagentur)</a:t>
            </a:r>
            <a:endParaRPr kumimoji="0" lang="de-DE" sz="2800" b="1" i="0" u="none" strike="noStrike" kern="1200" cap="none" spc="0" normalizeH="0" baseline="0" noProof="0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endParaRPr kumimoji="0" lang="de-DE" sz="2400" b="1" i="0" u="none" strike="noStrike" kern="1200" cap="none" spc="0" normalizeH="0" baseline="0" noProof="0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Bild 1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56" y="296776"/>
            <a:ext cx="2340000" cy="11160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180BB1-7495-48D9-AA1C-754D384A7486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23.06.2022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979712" y="6367318"/>
            <a:ext cx="734481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Stefan-Andres-Realschule plus mit Fachoberschule Schweich       	 www.saz-schweich.de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0368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260648" y="283276"/>
            <a:ext cx="8229600" cy="1143000"/>
          </a:xfrm>
        </p:spPr>
        <p:txBody>
          <a:bodyPr>
            <a:normAutofit/>
          </a:bodyPr>
          <a:lstStyle/>
          <a:p>
            <a:r>
              <a:rPr lang="de-DE" sz="30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Vorstellung der Schule</a:t>
            </a:r>
          </a:p>
        </p:txBody>
      </p:sp>
      <p:sp>
        <p:nvSpPr>
          <p:cNvPr id="5" name="Rechteck 4"/>
          <p:cNvSpPr/>
          <p:nvPr/>
        </p:nvSpPr>
        <p:spPr>
          <a:xfrm>
            <a:off x="457200" y="1628800"/>
            <a:ext cx="8507288" cy="4431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Bildungswege nach Abschluss</a:t>
            </a:r>
            <a:r>
              <a:rPr kumimoji="0" lang="de-DE" sz="2800" b="1" i="0" u="none" strike="noStrike" kern="1200" cap="none" spc="0" normalizeH="0" noProof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Sekundarstufe I</a:t>
            </a:r>
            <a:endParaRPr lang="de-DE" sz="2400" b="1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2000" b="1" i="0" u="none" strike="noStrike" kern="1200" cap="none" spc="0" normalizeH="0" noProof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Fachoberschule an Stefan-Andres-Realschule plus</a:t>
            </a:r>
          </a:p>
          <a:p>
            <a:pPr marL="914400" lvl="1" indent="-457200">
              <a:lnSpc>
                <a:spcPct val="150000"/>
              </a:lnSpc>
              <a:spcAft>
                <a:spcPts val="1200"/>
              </a:spcAft>
              <a:buFontTx/>
              <a:buChar char="-"/>
              <a:defRPr/>
            </a:pPr>
            <a:r>
              <a:rPr lang="de-DE" sz="2000" b="1" baseline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Allgemeine Fachhochschulreife („Fachabitur“)</a:t>
            </a:r>
          </a:p>
          <a:p>
            <a:pPr marL="914400" lvl="1" indent="-457200">
              <a:lnSpc>
                <a:spcPct val="150000"/>
              </a:lnSpc>
              <a:spcAft>
                <a:spcPts val="1200"/>
              </a:spcAft>
              <a:buFontTx/>
              <a:buChar char="-"/>
              <a:defRPr/>
            </a:pPr>
            <a:r>
              <a:rPr lang="de-DE" sz="2000" b="1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Anschließend an einer BOS II allgemeines Abitur möglich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Tx/>
              <a:buChar char="-"/>
              <a:defRPr/>
            </a:pPr>
            <a:r>
              <a:rPr lang="de-DE" sz="2000" b="1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Gymnasiale Oberstufe am SAG Schweich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Tx/>
              <a:buChar char="-"/>
              <a:defRPr/>
            </a:pPr>
            <a:r>
              <a:rPr lang="de-DE" sz="2000" b="1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Qualifizierte Berufsausbildung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Tx/>
              <a:buChar char="-"/>
              <a:defRPr/>
            </a:pPr>
            <a:r>
              <a:rPr lang="de-DE" sz="2000" b="1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Beratung Frau Tatjana </a:t>
            </a:r>
            <a:r>
              <a:rPr lang="de-DE" sz="2000" b="1" dirty="0" err="1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Lasev</a:t>
            </a:r>
            <a:r>
              <a:rPr lang="de-DE" sz="2000" b="1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(Arbeitsagentur)  </a:t>
            </a:r>
            <a:r>
              <a:rPr lang="de-DE" sz="2000" b="1" baseline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de-DE" sz="2000" b="1" i="0" u="none" strike="noStrike" kern="1200" cap="none" spc="0" normalizeH="0" baseline="0" noProof="0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Bild 1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56" y="296776"/>
            <a:ext cx="2340000" cy="11160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180BB1-7495-48D9-AA1C-754D384A7486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23.06.2022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979712" y="6367318"/>
            <a:ext cx="734481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Stefan-Andres-Realschule plus mit Fachoberschule Schweich       	 www.saz-schweich.de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9472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260648" y="283276"/>
            <a:ext cx="8229600" cy="1143000"/>
          </a:xfrm>
        </p:spPr>
        <p:txBody>
          <a:bodyPr>
            <a:normAutofit/>
          </a:bodyPr>
          <a:lstStyle/>
          <a:p>
            <a:r>
              <a:rPr lang="de-DE" sz="30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Vorstellung der Schule</a:t>
            </a:r>
          </a:p>
        </p:txBody>
      </p:sp>
      <p:sp>
        <p:nvSpPr>
          <p:cNvPr id="5" name="Rechteck 4"/>
          <p:cNvSpPr/>
          <p:nvPr/>
        </p:nvSpPr>
        <p:spPr>
          <a:xfrm>
            <a:off x="666696" y="1407416"/>
            <a:ext cx="8009760" cy="37548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de-DE" sz="2800" b="1" noProof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Wahlpflichtfach</a:t>
            </a:r>
            <a:endParaRPr kumimoji="0" lang="de-DE" sz="2000" b="1" i="0" u="none" strike="noStrike" kern="1200" cap="none" spc="0" normalizeH="0" baseline="0" noProof="0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endParaRPr kumimoji="0" lang="de-DE" sz="2800" b="1" i="0" u="none" strike="noStrike" kern="1200" cap="none" spc="0" normalizeH="0" baseline="0" noProof="0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endParaRPr kumimoji="0" lang="de-DE" sz="2800" b="1" i="0" u="none" strike="noStrike" kern="1200" cap="none" spc="0" normalizeH="0" baseline="0" noProof="0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ctr">
              <a:lnSpc>
                <a:spcPct val="150000"/>
              </a:lnSpc>
              <a:spcAft>
                <a:spcPts val="1200"/>
              </a:spcAft>
              <a:buFontTx/>
              <a:buChar char="-"/>
            </a:pPr>
            <a:endParaRPr lang="de-DE" sz="2400" dirty="0"/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endParaRPr kumimoji="0" lang="de-DE" sz="2400" b="1" i="0" u="none" strike="noStrike" kern="1200" cap="none" spc="0" normalizeH="0" baseline="0" noProof="0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Bild 1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56" y="296776"/>
            <a:ext cx="2340000" cy="11160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180BB1-7495-48D9-AA1C-754D384A7486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23.06.2022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979712" y="6367318"/>
            <a:ext cx="734481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Stefan-Andres-Realschule plus mit Fachoberschule Schweich       	 www.saz-schweich.de              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8697808" cy="367240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671576" y="1645382"/>
            <a:ext cx="4179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</a:rPr>
              <a:t>https://wpf.bildung-rp.de/</a:t>
            </a:r>
          </a:p>
        </p:txBody>
      </p:sp>
    </p:spTree>
    <p:extLst>
      <p:ext uri="{BB962C8B-B14F-4D97-AF65-F5344CB8AC3E}">
        <p14:creationId xmlns:p14="http://schemas.microsoft.com/office/powerpoint/2010/main" val="4073465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828600" y="296966"/>
            <a:ext cx="8229600" cy="1143000"/>
          </a:xfrm>
        </p:spPr>
        <p:txBody>
          <a:bodyPr>
            <a:normAutofit/>
          </a:bodyPr>
          <a:lstStyle/>
          <a:p>
            <a:r>
              <a:rPr lang="de-DE" sz="30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Vorstellung der Schule</a:t>
            </a:r>
          </a:p>
        </p:txBody>
      </p:sp>
      <p:sp>
        <p:nvSpPr>
          <p:cNvPr id="5" name="Rechteck 4"/>
          <p:cNvSpPr/>
          <p:nvPr/>
        </p:nvSpPr>
        <p:spPr>
          <a:xfrm>
            <a:off x="457200" y="1628800"/>
            <a:ext cx="8507288" cy="64017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Wahlpflichtfach</a:t>
            </a:r>
            <a:r>
              <a:rPr kumimoji="0" lang="de-DE" sz="2000" b="1" i="0" u="none" strike="noStrike" kern="1200" cap="none" spc="0" normalizeH="0" noProof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Technik und Naturwissenschaft: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lang="de-DE" sz="2000" b="1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Entwicklung einer technischen und naturwissenschaftlichen Handlungskompetenz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lang="de-DE" sz="2000" b="1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Bedeutsam für die gesellschaftliche, kulturelle und wirtschaftliche Entwicklung   </a:t>
            </a:r>
            <a:endParaRPr kumimoji="0" lang="de-DE" sz="2000" b="1" i="0" u="none" strike="noStrike" kern="1200" cap="none" spc="0" normalizeH="0" noProof="0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endParaRPr lang="de-DE" sz="2000" b="1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50000"/>
              </a:lnSpc>
              <a:spcAft>
                <a:spcPts val="1200"/>
              </a:spcAft>
              <a:defRPr/>
            </a:pPr>
            <a:r>
              <a:rPr lang="de-DE" sz="2000" dirty="0">
                <a:hlinkClick r:id="rId3"/>
              </a:rPr>
              <a:t>https://vimeo.com/463027175/453f8464f2</a:t>
            </a:r>
            <a:endParaRPr kumimoji="0" lang="de-DE" sz="2000" b="1" i="0" u="none" strike="noStrike" kern="1200" cap="none" spc="0" normalizeH="0" noProof="0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50000"/>
              </a:lnSpc>
              <a:spcAft>
                <a:spcPts val="1200"/>
              </a:spcAft>
              <a:defRPr/>
            </a:pPr>
            <a:endParaRPr lang="de-DE" sz="2000" b="1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Tx/>
              <a:buChar char="-"/>
              <a:defRPr/>
            </a:pPr>
            <a:endParaRPr lang="de-DE" sz="2000" b="1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endParaRPr lang="de-DE" sz="2000" b="1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endParaRPr kumimoji="0" lang="de-DE" sz="2000" b="1" i="0" u="none" strike="noStrike" kern="1200" cap="none" spc="0" normalizeH="0" baseline="0" noProof="0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Bild 12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56" y="296776"/>
            <a:ext cx="2340000" cy="11160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180BB1-7495-48D9-AA1C-754D384A7486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23.06.2022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979712" y="6367318"/>
            <a:ext cx="734481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Stefan-Andres-Realschule plus mit Fachoberschule Schweich       	 www.saz-schweich.de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01059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828600" y="296966"/>
            <a:ext cx="8229600" cy="1143000"/>
          </a:xfrm>
        </p:spPr>
        <p:txBody>
          <a:bodyPr>
            <a:normAutofit/>
          </a:bodyPr>
          <a:lstStyle/>
          <a:p>
            <a:r>
              <a:rPr lang="de-DE" sz="30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Vorstellung der Schule</a:t>
            </a:r>
          </a:p>
        </p:txBody>
      </p:sp>
      <p:sp>
        <p:nvSpPr>
          <p:cNvPr id="5" name="Rechteck 4"/>
          <p:cNvSpPr/>
          <p:nvPr/>
        </p:nvSpPr>
        <p:spPr>
          <a:xfrm>
            <a:off x="457200" y="1628800"/>
            <a:ext cx="8507288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Wahlpflichtfach</a:t>
            </a:r>
            <a:r>
              <a:rPr kumimoji="0" lang="de-DE" sz="2000" b="1" i="0" u="none" strike="noStrike" kern="1200" cap="none" spc="0" normalizeH="0" noProof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Hauswirtschaft und Sozialwesen: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lang="de-DE" sz="2000" b="1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Verbindet Kompetenzen aus den Bereichen Haushalt und Sozialpädagogik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endParaRPr kumimoji="0" lang="de-DE" sz="2000" b="1" i="0" u="none" strike="noStrike" kern="1200" cap="none" spc="0" normalizeH="0" noProof="0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50000"/>
              </a:lnSpc>
              <a:spcAft>
                <a:spcPts val="1200"/>
              </a:spcAft>
              <a:defRPr/>
            </a:pPr>
            <a:endParaRPr lang="de-DE" sz="2000" b="1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Tx/>
              <a:buChar char="-"/>
              <a:defRPr/>
            </a:pPr>
            <a:endParaRPr lang="de-DE" sz="2000" b="1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endParaRPr lang="de-DE" sz="2000" b="1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endParaRPr kumimoji="0" lang="de-DE" sz="2000" b="1" i="0" u="none" strike="noStrike" kern="1200" cap="none" spc="0" normalizeH="0" baseline="0" noProof="0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Bild 1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56" y="296776"/>
            <a:ext cx="2340000" cy="11160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180BB1-7495-48D9-AA1C-754D384A7486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23.06.2022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979712" y="6367318"/>
            <a:ext cx="734481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Stefan-Andres-Realschule plus mit Fachoberschule Schweich       	 www.saz-schweich.de             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252" y="2708920"/>
            <a:ext cx="6156176" cy="346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78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828600" y="296966"/>
            <a:ext cx="8229600" cy="1143000"/>
          </a:xfrm>
        </p:spPr>
        <p:txBody>
          <a:bodyPr>
            <a:normAutofit/>
          </a:bodyPr>
          <a:lstStyle/>
          <a:p>
            <a:r>
              <a:rPr lang="de-DE" sz="30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Vorstellung der Schule</a:t>
            </a:r>
          </a:p>
        </p:txBody>
      </p:sp>
      <p:sp>
        <p:nvSpPr>
          <p:cNvPr id="5" name="Rechteck 4"/>
          <p:cNvSpPr/>
          <p:nvPr/>
        </p:nvSpPr>
        <p:spPr>
          <a:xfrm>
            <a:off x="457200" y="1628800"/>
            <a:ext cx="8507288" cy="34151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Wahlpflichtfach</a:t>
            </a:r>
            <a:r>
              <a:rPr kumimoji="0" lang="de-DE" sz="2000" b="1" i="0" u="none" strike="noStrike" kern="1200" cap="none" spc="0" normalizeH="0" noProof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Wirtschaft und Verwaltung: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de-DE" sz="2000" b="1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Vorbereitung auf das Leben in ökonomischen Zusammenhängen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Tx/>
              <a:buChar char="-"/>
              <a:defRPr/>
            </a:pPr>
            <a:endParaRPr lang="de-DE" sz="2000" b="1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endParaRPr lang="de-DE" sz="2000" b="1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endParaRPr kumimoji="0" lang="de-DE" sz="2000" b="1" i="0" u="none" strike="noStrike" kern="1200" cap="none" spc="0" normalizeH="0" baseline="0" noProof="0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Bild 1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56" y="296776"/>
            <a:ext cx="2340000" cy="11160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180BB1-7495-48D9-AA1C-754D384A7486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23.06.2022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979712" y="6367318"/>
            <a:ext cx="734481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Stefan-Andres-Realschule plus mit Fachoberschule Schweich       	 www.saz-schweich.de             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0" t="1748" r="10307"/>
          <a:stretch/>
        </p:blipFill>
        <p:spPr>
          <a:xfrm>
            <a:off x="4427984" y="3140968"/>
            <a:ext cx="3888433" cy="284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38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828600" y="296966"/>
            <a:ext cx="8229600" cy="1143000"/>
          </a:xfrm>
        </p:spPr>
        <p:txBody>
          <a:bodyPr>
            <a:normAutofit/>
          </a:bodyPr>
          <a:lstStyle/>
          <a:p>
            <a:r>
              <a:rPr lang="de-DE" sz="30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Übergang OS – Realschule plus</a:t>
            </a:r>
          </a:p>
        </p:txBody>
      </p:sp>
      <p:sp>
        <p:nvSpPr>
          <p:cNvPr id="5" name="Rechteck 4"/>
          <p:cNvSpPr/>
          <p:nvPr/>
        </p:nvSpPr>
        <p:spPr>
          <a:xfrm>
            <a:off x="457200" y="1628800"/>
            <a:ext cx="8507288" cy="5877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Ablauf der Anmeldung: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Zeugnisausgabe</a:t>
            </a:r>
            <a:r>
              <a:rPr kumimoji="0" lang="de-DE" sz="2000" b="1" i="0" u="none" strike="noStrike" kern="1200" cap="none" spc="0" normalizeH="0" noProof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am SAZ (GOS) </a:t>
            </a:r>
          </a:p>
          <a:p>
            <a:pPr marL="800100" lvl="1" indent="-342900">
              <a:lnSpc>
                <a:spcPct val="150000"/>
              </a:lnSpc>
              <a:spcAft>
                <a:spcPts val="1200"/>
              </a:spcAft>
              <a:buFontTx/>
              <a:buChar char="-"/>
              <a:defRPr/>
            </a:pPr>
            <a:r>
              <a:rPr lang="de-DE" sz="2000" b="1" baseline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Empfehlung RS</a:t>
            </a:r>
            <a:r>
              <a:rPr lang="de-DE" sz="2000" b="1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plus </a:t>
            </a:r>
          </a:p>
          <a:p>
            <a:pPr marL="800100" lvl="1" indent="-342900">
              <a:lnSpc>
                <a:spcPct val="150000"/>
              </a:lnSpc>
              <a:spcAft>
                <a:spcPts val="1200"/>
              </a:spcAft>
              <a:buFontTx/>
              <a:buChar char="-"/>
              <a:defRPr/>
            </a:pPr>
            <a:r>
              <a:rPr lang="de-DE" sz="2000" b="1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Sekundarstufe I oder Berufsreife</a:t>
            </a:r>
          </a:p>
          <a:p>
            <a:pPr marL="800100" lvl="1" indent="-342900">
              <a:lnSpc>
                <a:spcPct val="150000"/>
              </a:lnSpc>
              <a:spcAft>
                <a:spcPts val="1200"/>
              </a:spcAft>
              <a:buFontTx/>
              <a:buChar char="-"/>
              <a:defRPr/>
            </a:pPr>
            <a:r>
              <a:rPr lang="de-DE" sz="2000" b="1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Anmeldung auch entgegen der Empfehlung möglich (sinnvoll?)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Tx/>
              <a:buChar char="-"/>
              <a:defRPr/>
            </a:pPr>
            <a:r>
              <a:rPr lang="de-DE" sz="2000" b="1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Beratungsangebot der Schulleitungen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Tx/>
              <a:buChar char="-"/>
              <a:defRPr/>
            </a:pPr>
            <a:endParaRPr lang="de-DE" sz="2000" b="1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endParaRPr lang="de-DE" sz="2000" b="1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endParaRPr kumimoji="0" lang="de-DE" sz="2000" b="1" i="0" u="none" strike="noStrike" kern="1200" cap="none" spc="0" normalizeH="0" baseline="0" noProof="0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Bild 1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56" y="296776"/>
            <a:ext cx="2340000" cy="11160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180BB1-7495-48D9-AA1C-754D384A7486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23.06.2022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979712" y="6367318"/>
            <a:ext cx="734481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Stefan-Andres-Realschule plus mit Fachoberschule Schweich       	 www.saz-schweich.de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3378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828600" y="296966"/>
            <a:ext cx="8229600" cy="1143000"/>
          </a:xfrm>
        </p:spPr>
        <p:txBody>
          <a:bodyPr>
            <a:normAutofit/>
          </a:bodyPr>
          <a:lstStyle/>
          <a:p>
            <a:r>
              <a:rPr lang="de-DE" sz="30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Übergang OS – Realschule plus</a:t>
            </a:r>
          </a:p>
        </p:txBody>
      </p:sp>
      <p:sp>
        <p:nvSpPr>
          <p:cNvPr id="5" name="Rechteck 4"/>
          <p:cNvSpPr/>
          <p:nvPr/>
        </p:nvSpPr>
        <p:spPr>
          <a:xfrm>
            <a:off x="457200" y="1628800"/>
            <a:ext cx="8507288" cy="60312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Ablauf der Anmeldung: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Tx/>
              <a:buChar char="-"/>
              <a:defRPr/>
            </a:pPr>
            <a:r>
              <a:rPr lang="de-DE" sz="2000" b="1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Bei Einstufungswunsch entgegen der Empfehlung ist ein Beratungsgespräch mit der Schulleitung der RS plus </a:t>
            </a:r>
            <a:r>
              <a:rPr lang="de-DE" sz="2000" b="1" u="sng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verpflichtend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Tx/>
              <a:buChar char="-"/>
              <a:defRPr/>
            </a:pPr>
            <a:r>
              <a:rPr lang="de-DE" sz="2000" b="1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Schülerinnen und Schüler der GOS erhalten die Anmeldeunterlagen mit den Zeugnissen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Tx/>
              <a:buChar char="-"/>
              <a:defRPr/>
            </a:pPr>
            <a:r>
              <a:rPr lang="de-DE" sz="2000" b="1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Entscheidungsfindung Wahlpflichtfach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Tx/>
              <a:buChar char="-"/>
              <a:defRPr/>
            </a:pPr>
            <a:r>
              <a:rPr lang="de-DE" sz="2000" b="1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Anmeldung vom 04.07. – 15.07.2021 im Sekretariat der RS plus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endParaRPr lang="de-DE" sz="2000" b="1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endParaRPr kumimoji="0" lang="de-DE" sz="2000" b="1" i="0" u="none" strike="noStrike" kern="1200" cap="none" spc="0" normalizeH="0" baseline="0" noProof="0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Bild 1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56" y="296776"/>
            <a:ext cx="2340000" cy="11160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180BB1-7495-48D9-AA1C-754D384A7486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23.06.2022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979712" y="6367318"/>
            <a:ext cx="734481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Stefan-Andres-Realschule plus mit Fachoberschule Schweich       	 www.saz-schweich.de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1047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828600" y="296966"/>
            <a:ext cx="8229600" cy="1143000"/>
          </a:xfrm>
        </p:spPr>
        <p:txBody>
          <a:bodyPr>
            <a:normAutofit/>
          </a:bodyPr>
          <a:lstStyle/>
          <a:p>
            <a:r>
              <a:rPr lang="de-DE" sz="30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Übergang OS – Realschule plus</a:t>
            </a:r>
          </a:p>
        </p:txBody>
      </p:sp>
      <p:sp>
        <p:nvSpPr>
          <p:cNvPr id="5" name="Rechteck 4"/>
          <p:cNvSpPr/>
          <p:nvPr/>
        </p:nvSpPr>
        <p:spPr>
          <a:xfrm>
            <a:off x="395536" y="1340768"/>
            <a:ext cx="8507288" cy="59400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endParaRPr lang="de-DE" sz="2000" b="1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de-DE" sz="2000" b="1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 Wechsel zwischen den Schularten und Bildungsgängen ist bei uns jederzeit möglich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endParaRPr lang="de-DE" sz="2000" b="1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de-DE" sz="2000" b="1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Kontakt Sekretariat: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de-DE" sz="2000" b="1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Tel.: 06502- 92540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de-DE" sz="2000" b="1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E-Mail: </a:t>
            </a:r>
            <a:r>
              <a:rPr lang="de-DE" sz="2000" b="1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sekretariat@saz-schweich.de</a:t>
            </a:r>
            <a:endParaRPr lang="de-DE" sz="2000" b="1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de-DE" sz="2000" b="1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         www.saz-schweich.de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de-DE" sz="2000" b="1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endParaRPr kumimoji="0" lang="de-DE" sz="2000" b="1" i="0" u="none" strike="noStrike" kern="1200" cap="none" spc="0" normalizeH="0" baseline="0" noProof="0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Bild 12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56" y="296776"/>
            <a:ext cx="2340000" cy="11160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180BB1-7495-48D9-AA1C-754D384A7486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23.06.2022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979712" y="6367318"/>
            <a:ext cx="734481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Stefan-Andres-Realschule plus mit Fachoberschule Schweich       	 www.saz-schweich.de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34619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900608" y="349907"/>
            <a:ext cx="8229600" cy="1143000"/>
          </a:xfrm>
        </p:spPr>
        <p:txBody>
          <a:bodyPr>
            <a:normAutofit/>
          </a:bodyPr>
          <a:lstStyle/>
          <a:p>
            <a:r>
              <a:rPr lang="de-DE" sz="30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 erwartet Sie heute Abend?</a:t>
            </a:r>
          </a:p>
        </p:txBody>
      </p:sp>
      <p:sp>
        <p:nvSpPr>
          <p:cNvPr id="5" name="Rechteck 4"/>
          <p:cNvSpPr/>
          <p:nvPr/>
        </p:nvSpPr>
        <p:spPr>
          <a:xfrm>
            <a:off x="755576" y="1492269"/>
            <a:ext cx="7156008" cy="60801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Vorstellung der Schule: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00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Allgemeines zur Realschule plus / </a:t>
            </a:r>
            <a:r>
              <a:rPr kumimoji="0" lang="de-DE" sz="2000" i="0" u="none" strike="noStrike" kern="1200" cap="none" spc="0" normalizeH="0" baseline="0" noProof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Besonderheiten unserer</a:t>
            </a:r>
            <a:r>
              <a:rPr kumimoji="0" lang="de-DE" sz="2000" i="0" u="none" strike="noStrike" kern="1200" cap="none" spc="0" normalizeH="0" noProof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Schule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000" noProof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Bildungsgänge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kumimoji="0" lang="de-DE" sz="2000" i="0" u="none" strike="noStrike" kern="1200" cap="none" spc="0" normalizeH="0" baseline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Wahlpflichtfach</a:t>
            </a:r>
            <a:endParaRPr kumimoji="0" lang="de-DE" sz="2000" i="0" u="none" strike="noStrike" kern="1200" cap="none" spc="0" normalizeH="0" baseline="0" noProof="0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de-DE" sz="2800" b="1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Übergang OS – Realschule plus</a:t>
            </a: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de-DE" sz="2800" b="1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Rundgang </a:t>
            </a:r>
          </a:p>
          <a:p>
            <a:pPr marL="457200" marR="0" lvl="0" indent="-4572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endParaRPr kumimoji="0" lang="de-DE" sz="2800" b="1" i="0" u="none" strike="noStrike" kern="1200" cap="none" spc="0" normalizeH="0" baseline="0" noProof="0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endParaRPr kumimoji="0" lang="de-DE" sz="2400" b="1" i="0" u="none" strike="noStrike" kern="1200" cap="none" spc="0" normalizeH="0" baseline="0" noProof="0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Bild 1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56" y="296776"/>
            <a:ext cx="2340000" cy="11160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180BB1-7495-48D9-AA1C-754D384A7486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23.06.2022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979712" y="6367318"/>
            <a:ext cx="734481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Stefan-Andres-Realschule plus mit Fachoberschule Schweich       	 www.saz-schweich.de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88443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98287F1-B163-4711-BB82-BFB8454AF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C8B17-3246-4B2A-A5DB-47211D8AEAA4}" type="datetime1">
              <a:rPr lang="de-DE" smtClean="0"/>
              <a:t>23.06.2022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E9094C7-E63C-42AC-8FDE-A5C1674AA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3648" y="6356350"/>
            <a:ext cx="7704856" cy="365125"/>
          </a:xfrm>
        </p:spPr>
        <p:txBody>
          <a:bodyPr/>
          <a:lstStyle/>
          <a:p>
            <a:r>
              <a:rPr lang="de-DE" dirty="0"/>
              <a:t>Stefan-Andres-Realschule plus mit Fachoberschule Schweich                             www.saz-schweich.de             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AD18058-8538-42D4-9A0F-A07F4286F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196"/>
            <a:ext cx="9144000" cy="625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75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260648" y="114792"/>
            <a:ext cx="8229600" cy="1143000"/>
          </a:xfrm>
        </p:spPr>
        <p:txBody>
          <a:bodyPr>
            <a:normAutofit/>
          </a:bodyPr>
          <a:lstStyle/>
          <a:p>
            <a:r>
              <a:rPr lang="de-DE" sz="30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Vorstellung der Schule</a:t>
            </a:r>
          </a:p>
        </p:txBody>
      </p:sp>
      <p:sp>
        <p:nvSpPr>
          <p:cNvPr id="5" name="Rechteck 4"/>
          <p:cNvSpPr/>
          <p:nvPr/>
        </p:nvSpPr>
        <p:spPr>
          <a:xfrm>
            <a:off x="713044" y="1124744"/>
            <a:ext cx="7973756" cy="75882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Allgemeines</a:t>
            </a:r>
            <a:r>
              <a:rPr kumimoji="0" lang="de-DE" sz="2800" b="1" i="0" u="none" strike="noStrike" kern="1200" cap="none" spc="0" normalizeH="0" noProof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zur RS plus / Besonderheiten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kumimoji="0" lang="de-DE" sz="2000" b="1" i="0" u="none" strike="noStrike" kern="1200" cap="none" spc="0" normalizeH="0" noProof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Kooperative Realschule plus 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000" b="1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~ 770 Schülerinnen und Schüler sowie ~ 70 Lehrerinnen und Lehrer 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000" b="1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4-6 Klassen pro Jahrgangsstufe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kumimoji="0" lang="de-DE" sz="2000" b="1" i="0" u="none" strike="noStrike" kern="1200" cap="none" spc="0" normalizeH="0" noProof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Angegliederte Fachoberschule zur Erlangung der Allgemeinen Fachhochschulreife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000" b="1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Additive GTS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kumimoji="0" lang="de-DE" sz="2000" b="1" i="0" u="none" strike="noStrike" kern="1200" cap="none" spc="0" normalizeH="0" noProof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Keine Aufnahmebegrenzung nach Wohnort</a:t>
            </a:r>
          </a:p>
          <a:p>
            <a:pPr marL="914400" lvl="1" indent="-457200">
              <a:lnSpc>
                <a:spcPct val="150000"/>
              </a:lnSpc>
              <a:spcAft>
                <a:spcPts val="1200"/>
              </a:spcAft>
              <a:buFontTx/>
              <a:buChar char="-"/>
            </a:pPr>
            <a:endParaRPr kumimoji="0" lang="de-DE" sz="2800" b="1" i="0" u="none" strike="noStrike" kern="1200" cap="none" spc="0" normalizeH="0" baseline="0" noProof="0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endParaRPr kumimoji="0" lang="de-DE" sz="2800" b="1" i="0" u="none" strike="noStrike" kern="1200" cap="none" spc="0" normalizeH="0" baseline="0" noProof="0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endParaRPr kumimoji="0" lang="de-DE" sz="2400" b="1" i="0" u="none" strike="noStrike" kern="1200" cap="none" spc="0" normalizeH="0" baseline="0" noProof="0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Bild 1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88640"/>
            <a:ext cx="2340000" cy="11160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180BB1-7495-48D9-AA1C-754D384A7486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23.06.2022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979712" y="6367318"/>
            <a:ext cx="734481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Stefan-Andres-Realschule plus mit Fachoberschule Schweich       	 www.saz-schweich.de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51123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260648" y="283276"/>
            <a:ext cx="8229600" cy="1143000"/>
          </a:xfrm>
        </p:spPr>
        <p:txBody>
          <a:bodyPr>
            <a:normAutofit/>
          </a:bodyPr>
          <a:lstStyle/>
          <a:p>
            <a:r>
              <a:rPr lang="de-DE" sz="30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Vorstellung der Schule</a:t>
            </a:r>
          </a:p>
        </p:txBody>
      </p:sp>
      <p:sp>
        <p:nvSpPr>
          <p:cNvPr id="5" name="Rechteck 4"/>
          <p:cNvSpPr/>
          <p:nvPr/>
        </p:nvSpPr>
        <p:spPr>
          <a:xfrm>
            <a:off x="666696" y="1407416"/>
            <a:ext cx="8009760" cy="74943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Allgemeines zur RS</a:t>
            </a:r>
            <a:r>
              <a:rPr kumimoji="0" lang="de-DE" sz="2800" b="1" i="0" u="none" strike="noStrike" kern="1200" cap="none" spc="0" normalizeH="0" noProof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plus</a:t>
            </a:r>
            <a:r>
              <a:rPr kumimoji="0" lang="de-DE" sz="2800" b="1" i="0" u="none" strike="noStrike" kern="1200" cap="none" spc="0" normalizeH="0" baseline="0" noProof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Besonderheiten</a:t>
            </a:r>
          </a:p>
          <a:p>
            <a:pPr marL="914400" lvl="1" indent="-4572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b="1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Vermittlung einer breiten Grundbildung</a:t>
            </a:r>
          </a:p>
          <a:p>
            <a:pPr marL="914400" lvl="1" indent="-4572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kumimoji="0" lang="de-DE" b="1" i="0" u="none" strike="noStrike" kern="1200" cap="none" spc="0" normalizeH="0" baseline="0" noProof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Vorbereitung</a:t>
            </a:r>
            <a:r>
              <a:rPr kumimoji="0" lang="de-DE" b="1" i="0" u="none" strike="noStrike" kern="1200" cap="none" spc="0" normalizeH="0" noProof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auf den Besuch einer weiterführenden Schule</a:t>
            </a:r>
          </a:p>
          <a:p>
            <a:pPr marL="914400" lvl="1" indent="-4572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b="1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Berufsorientierung</a:t>
            </a:r>
          </a:p>
          <a:p>
            <a:pPr marL="914400" lvl="1" indent="-4572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b="1" baseline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Teilnahme an </a:t>
            </a:r>
            <a:r>
              <a:rPr lang="de-DE" b="1" baseline="0" dirty="0" err="1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</a:t>
            </a:r>
            <a:r>
              <a:rPr lang="de-DE" b="1" baseline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Bildungsprojekten</a:t>
            </a:r>
            <a:r>
              <a:rPr lang="de-DE" b="1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(z.B. </a:t>
            </a:r>
            <a:r>
              <a:rPr lang="de-DE" b="1" baseline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SESAM‘GR)</a:t>
            </a:r>
          </a:p>
          <a:p>
            <a:pPr marL="914400" lvl="1" indent="-4572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b="1" baseline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Verschiedene</a:t>
            </a:r>
            <a:r>
              <a:rPr lang="de-DE" b="1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Schwerpunkte in den einzelnen Fachbereichen (</a:t>
            </a:r>
            <a:r>
              <a:rPr lang="de-DE" b="1" dirty="0" err="1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JtfO</a:t>
            </a:r>
            <a:r>
              <a:rPr lang="de-DE" b="1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MINT, …)</a:t>
            </a:r>
          </a:p>
          <a:p>
            <a:pPr marL="914400" lvl="1" indent="-4572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kumimoji="0" lang="de-DE" b="1" i="0" u="none" strike="noStrike" kern="1200" cap="none" spc="0" normalizeH="0" baseline="0" noProof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Alle Bildungsangebote in einem Schulzentrum (!)</a:t>
            </a:r>
          </a:p>
          <a:p>
            <a:pPr marL="914400" lvl="1" indent="-4572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kumimoji="0" lang="de-DE" sz="2000" b="1" i="0" u="none" strike="noStrike" kern="1200" cap="none" spc="0" normalizeH="0" baseline="0" noProof="0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endParaRPr kumimoji="0" lang="de-DE" sz="2800" b="1" i="0" u="none" strike="noStrike" kern="1200" cap="none" spc="0" normalizeH="0" baseline="0" noProof="0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endParaRPr kumimoji="0" lang="de-DE" sz="2800" b="1" i="0" u="none" strike="noStrike" kern="1200" cap="none" spc="0" normalizeH="0" baseline="0" noProof="0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endParaRPr kumimoji="0" lang="de-DE" sz="2400" b="1" i="0" u="none" strike="noStrike" kern="1200" cap="none" spc="0" normalizeH="0" baseline="0" noProof="0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Bild 1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56" y="296776"/>
            <a:ext cx="2340000" cy="11160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180BB1-7495-48D9-AA1C-754D384A7486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23.06.2022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979712" y="6367318"/>
            <a:ext cx="734481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Stefan-Andres-Realschule plus mit Fachoberschule Schweich       	 www.saz-schweich.de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8852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260648" y="283276"/>
            <a:ext cx="8229600" cy="1143000"/>
          </a:xfrm>
        </p:spPr>
        <p:txBody>
          <a:bodyPr>
            <a:normAutofit/>
          </a:bodyPr>
          <a:lstStyle/>
          <a:p>
            <a:r>
              <a:rPr lang="de-DE" sz="30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Vorstellung der Schule</a:t>
            </a:r>
          </a:p>
        </p:txBody>
      </p:sp>
      <p:sp>
        <p:nvSpPr>
          <p:cNvPr id="5" name="Rechteck 4"/>
          <p:cNvSpPr/>
          <p:nvPr/>
        </p:nvSpPr>
        <p:spPr>
          <a:xfrm>
            <a:off x="666696" y="1407416"/>
            <a:ext cx="8009760" cy="65726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Allgemeines zur RS</a:t>
            </a:r>
            <a:r>
              <a:rPr kumimoji="0" lang="de-DE" sz="2800" b="1" i="0" u="none" strike="noStrike" kern="1200" cap="none" spc="0" normalizeH="0" noProof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plus</a:t>
            </a:r>
            <a:r>
              <a:rPr kumimoji="0" lang="de-DE" sz="2800" b="1" i="0" u="none" strike="noStrike" kern="1200" cap="none" spc="0" normalizeH="0" baseline="0" noProof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Besonderheiten</a:t>
            </a:r>
          </a:p>
          <a:p>
            <a:pPr marL="914400" lvl="1" indent="-4572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kumimoji="0" lang="de-DE" sz="2000" b="1" i="0" u="none" strike="noStrike" kern="1200" cap="none" spc="0" normalizeH="0" baseline="0" noProof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Förderunterricht (LRS, Hauptfächer, </a:t>
            </a:r>
            <a:r>
              <a:rPr kumimoji="0" lang="de-DE" sz="2000" b="1" i="0" u="none" strike="noStrike" kern="1200" cap="none" spc="0" normalizeH="0" baseline="0" noProof="0" dirty="0" err="1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DaZ</a:t>
            </a:r>
            <a:r>
              <a:rPr kumimoji="0" lang="de-DE" sz="2000" b="1" i="0" u="none" strike="noStrike" kern="1200" cap="none" spc="0" normalizeH="0" baseline="0" noProof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…)</a:t>
            </a:r>
          </a:p>
          <a:p>
            <a:pPr marL="914400" lvl="1" indent="-4572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000" b="1" noProof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Lernplattform Microsoft Office365</a:t>
            </a:r>
          </a:p>
          <a:p>
            <a:pPr marL="914400" lvl="1" indent="-4572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000" b="1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AG-Programm:</a:t>
            </a:r>
          </a:p>
          <a:p>
            <a:pPr marL="1371600" lvl="2" indent="-4572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b="1" noProof="0" dirty="0" err="1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BigBand</a:t>
            </a:r>
            <a:r>
              <a:rPr lang="de-DE" b="1" noProof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</a:t>
            </a:r>
            <a:r>
              <a:rPr lang="de-DE" b="1" noProof="0" dirty="0" err="1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School´s</a:t>
            </a:r>
            <a:r>
              <a:rPr lang="de-DE" b="1" noProof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“, Chor, Schulband, …</a:t>
            </a:r>
          </a:p>
          <a:p>
            <a:pPr marL="1371600" lvl="2" indent="-4572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b="1" noProof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Sport (Fairplay Tour, TT, …)</a:t>
            </a:r>
          </a:p>
          <a:p>
            <a:pPr lvl="1">
              <a:lnSpc>
                <a:spcPct val="150000"/>
              </a:lnSpc>
              <a:spcAft>
                <a:spcPts val="1200"/>
              </a:spcAft>
            </a:pPr>
            <a:endParaRPr kumimoji="0" lang="de-DE" sz="2000" b="1" i="0" u="none" strike="noStrike" kern="1200" cap="none" spc="0" normalizeH="0" baseline="0" noProof="0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endParaRPr kumimoji="0" lang="de-DE" sz="2800" b="1" i="0" u="none" strike="noStrike" kern="1200" cap="none" spc="0" normalizeH="0" baseline="0" noProof="0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endParaRPr kumimoji="0" lang="de-DE" sz="2800" b="1" i="0" u="none" strike="noStrike" kern="1200" cap="none" spc="0" normalizeH="0" baseline="0" noProof="0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endParaRPr kumimoji="0" lang="de-DE" sz="2400" b="1" i="0" u="none" strike="noStrike" kern="1200" cap="none" spc="0" normalizeH="0" baseline="0" noProof="0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Bild 1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56" y="296776"/>
            <a:ext cx="2340000" cy="11160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180BB1-7495-48D9-AA1C-754D384A7486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23.06.2022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979712" y="6367318"/>
            <a:ext cx="734481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Stefan-Andres-Realschule plus mit Fachoberschule Schweich       	 www.saz-schweich.de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40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260648" y="283276"/>
            <a:ext cx="8229600" cy="1143000"/>
          </a:xfrm>
        </p:spPr>
        <p:txBody>
          <a:bodyPr>
            <a:normAutofit/>
          </a:bodyPr>
          <a:lstStyle/>
          <a:p>
            <a:r>
              <a:rPr lang="de-DE" sz="30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Vorstellung der Schule</a:t>
            </a:r>
          </a:p>
        </p:txBody>
      </p:sp>
      <p:sp>
        <p:nvSpPr>
          <p:cNvPr id="5" name="Rechteck 4"/>
          <p:cNvSpPr/>
          <p:nvPr/>
        </p:nvSpPr>
        <p:spPr>
          <a:xfrm>
            <a:off x="666696" y="1407416"/>
            <a:ext cx="8009760" cy="42319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Allgemeines zur RS</a:t>
            </a:r>
            <a:r>
              <a:rPr kumimoji="0" lang="de-DE" sz="2800" b="1" i="0" u="none" strike="noStrike" kern="1200" cap="none" spc="0" normalizeH="0" noProof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plus</a:t>
            </a:r>
            <a:r>
              <a:rPr kumimoji="0" lang="de-DE" sz="2800" b="1" i="0" u="none" strike="noStrike" kern="1200" cap="none" spc="0" normalizeH="0" baseline="0" noProof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Besonderheiten</a:t>
            </a:r>
          </a:p>
          <a:p>
            <a:pPr marL="914400" lvl="1" indent="-4572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b="1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Schüleraustausch (Frankreich, Polen, Spanien)</a:t>
            </a:r>
            <a:endParaRPr kumimoji="0" lang="de-DE" b="1" i="0" u="none" strike="noStrike" kern="1200" cap="none" spc="0" normalizeH="0" baseline="0" noProof="0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50000"/>
              </a:lnSpc>
              <a:spcAft>
                <a:spcPts val="1200"/>
              </a:spcAft>
            </a:pPr>
            <a:endParaRPr kumimoji="0" lang="de-DE" sz="2000" b="1" i="0" u="none" strike="noStrike" kern="1200" cap="none" spc="0" normalizeH="0" baseline="0" noProof="0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endParaRPr kumimoji="0" lang="de-DE" sz="2800" b="1" i="0" u="none" strike="noStrike" kern="1200" cap="none" spc="0" normalizeH="0" baseline="0" noProof="0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endParaRPr kumimoji="0" lang="de-DE" sz="2800" b="1" i="0" u="none" strike="noStrike" kern="1200" cap="none" spc="0" normalizeH="0" baseline="0" noProof="0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endParaRPr kumimoji="0" lang="de-DE" sz="2400" b="1" i="0" u="none" strike="noStrike" kern="1200" cap="none" spc="0" normalizeH="0" baseline="0" noProof="0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Bild 1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56" y="296776"/>
            <a:ext cx="2340000" cy="11160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180BB1-7495-48D9-AA1C-754D384A7486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23.06.2022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979712" y="6367318"/>
            <a:ext cx="734481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Stefan-Andres-Realschule plus mit Fachoberschule Schweich       	 www.saz-schweich.de             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231" y="3375741"/>
            <a:ext cx="4006769" cy="300507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13012"/>
            <a:ext cx="3558064" cy="266854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57" r="-752" b="20979"/>
          <a:stretch/>
        </p:blipFill>
        <p:spPr>
          <a:xfrm>
            <a:off x="899592" y="2776908"/>
            <a:ext cx="4896544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37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260648" y="283276"/>
            <a:ext cx="8229600" cy="1143000"/>
          </a:xfrm>
        </p:spPr>
        <p:txBody>
          <a:bodyPr>
            <a:normAutofit/>
          </a:bodyPr>
          <a:lstStyle/>
          <a:p>
            <a:r>
              <a:rPr lang="de-DE" sz="30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Vorstellung der Schule</a:t>
            </a:r>
          </a:p>
        </p:txBody>
      </p:sp>
      <p:sp>
        <p:nvSpPr>
          <p:cNvPr id="5" name="Rechteck 4"/>
          <p:cNvSpPr/>
          <p:nvPr/>
        </p:nvSpPr>
        <p:spPr>
          <a:xfrm>
            <a:off x="666696" y="1407416"/>
            <a:ext cx="8009760" cy="66941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Allgemeines zur RS</a:t>
            </a:r>
            <a:r>
              <a:rPr kumimoji="0" lang="de-DE" sz="2800" b="1" i="0" u="none" strike="noStrike" kern="1200" cap="none" spc="0" normalizeH="0" noProof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plus</a:t>
            </a:r>
            <a:r>
              <a:rPr kumimoji="0" lang="de-DE" sz="2800" b="1" i="0" u="none" strike="noStrike" kern="1200" cap="none" spc="0" normalizeH="0" baseline="0" noProof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Besonderheiten</a:t>
            </a:r>
          </a:p>
          <a:p>
            <a:pPr marL="914400" lvl="1" indent="-4572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b="1" noProof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Außerunterrichtliche Schwerpunkte</a:t>
            </a:r>
          </a:p>
          <a:p>
            <a:pPr marL="914400" lvl="1" indent="-4572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kumimoji="0" lang="de-DE" sz="2000" b="1" i="0" u="none" strike="noStrike" kern="1200" cap="none" spc="0" normalizeH="0" baseline="0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de-DE" sz="2000" b="1" noProof="0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kumimoji="0" lang="de-DE" sz="2000" b="1" i="0" u="none" strike="noStrike" kern="1200" cap="none" spc="0" normalizeH="0" baseline="0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de-DE" sz="2000" b="1" noProof="0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kumimoji="0" lang="de-DE" sz="2000" b="1" i="0" u="none" strike="noStrike" kern="1200" cap="none" spc="0" normalizeH="0" baseline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endParaRPr kumimoji="0" lang="de-DE" sz="2000" b="1" i="0" u="none" strike="noStrike" kern="1200" cap="none" spc="0" normalizeH="0" baseline="0" noProof="0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endParaRPr kumimoji="0" lang="de-DE" sz="2800" b="1" i="0" u="none" strike="noStrike" kern="1200" cap="none" spc="0" normalizeH="0" baseline="0" noProof="0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endParaRPr kumimoji="0" lang="de-DE" sz="2800" b="1" i="0" u="none" strike="noStrike" kern="1200" cap="none" spc="0" normalizeH="0" baseline="0" noProof="0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endParaRPr kumimoji="0" lang="de-DE" sz="2400" b="1" i="0" u="none" strike="noStrike" kern="1200" cap="none" spc="0" normalizeH="0" baseline="0" noProof="0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Bild 1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56" y="296776"/>
            <a:ext cx="2340000" cy="11160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180BB1-7495-48D9-AA1C-754D384A7486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23.06.2022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979712" y="6367318"/>
            <a:ext cx="734481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Stefan-Andres-Realschule plus mit Fachoberschule Schweich       	 www.saz-schweich.de             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769" y="2904902"/>
            <a:ext cx="3803231" cy="213741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0" r="-204" b="20985"/>
          <a:stretch/>
        </p:blipFill>
        <p:spPr>
          <a:xfrm>
            <a:off x="348227" y="2871436"/>
            <a:ext cx="4485145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01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828600" y="296966"/>
            <a:ext cx="8229600" cy="1143000"/>
          </a:xfrm>
        </p:spPr>
        <p:txBody>
          <a:bodyPr>
            <a:normAutofit/>
          </a:bodyPr>
          <a:lstStyle/>
          <a:p>
            <a:r>
              <a:rPr lang="de-DE" sz="30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Projektklasse I-Pad</a:t>
            </a:r>
          </a:p>
        </p:txBody>
      </p:sp>
      <p:sp>
        <p:nvSpPr>
          <p:cNvPr id="5" name="Rechteck 4"/>
          <p:cNvSpPr/>
          <p:nvPr/>
        </p:nvSpPr>
        <p:spPr>
          <a:xfrm>
            <a:off x="467544" y="1772816"/>
            <a:ext cx="8507288" cy="2953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200"/>
              </a:spcAft>
              <a:buFontTx/>
              <a:buChar char="-"/>
              <a:defRPr/>
            </a:pPr>
            <a:r>
              <a:rPr lang="de-DE" sz="2000" b="1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Vermehrter Einsatz des I-Pads in einer Klasse 7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Tx/>
              <a:buChar char="-"/>
              <a:defRPr/>
            </a:pPr>
            <a:r>
              <a:rPr lang="de-DE" sz="2000" b="1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Modalitäten Kauf – Leihe 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Tx/>
              <a:buChar char="-"/>
              <a:defRPr/>
            </a:pPr>
            <a:r>
              <a:rPr lang="de-DE" sz="2000" b="1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Separater Elternabend für Interessierte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Tx/>
              <a:buChar char="-"/>
              <a:defRPr/>
            </a:pPr>
            <a:endParaRPr lang="de-DE" sz="2000" b="1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endParaRPr lang="de-DE" sz="2000" b="1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Bild 1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56" y="296776"/>
            <a:ext cx="2340000" cy="11160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180BB1-7495-48D9-AA1C-754D384A7486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23.06.2022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979712" y="6367318"/>
            <a:ext cx="734481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Stefan-Andres-Realschule plus mit Fachoberschule Schweich       	 www.saz-schweich.de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0982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260648" y="283276"/>
            <a:ext cx="8229600" cy="1143000"/>
          </a:xfrm>
        </p:spPr>
        <p:txBody>
          <a:bodyPr>
            <a:normAutofit/>
          </a:bodyPr>
          <a:lstStyle/>
          <a:p>
            <a:r>
              <a:rPr lang="de-DE" sz="30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Vorstellung der Schule</a:t>
            </a:r>
          </a:p>
        </p:txBody>
      </p:sp>
      <p:sp>
        <p:nvSpPr>
          <p:cNvPr id="5" name="Rechteck 4"/>
          <p:cNvSpPr/>
          <p:nvPr/>
        </p:nvSpPr>
        <p:spPr>
          <a:xfrm>
            <a:off x="666696" y="1433761"/>
            <a:ext cx="8009760" cy="76944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Allgemeines zur RS</a:t>
            </a:r>
            <a:r>
              <a:rPr kumimoji="0" lang="de-DE" sz="2800" b="1" i="0" u="none" strike="noStrike" kern="1200" cap="none" spc="0" normalizeH="0" noProof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plus</a:t>
            </a:r>
            <a:r>
              <a:rPr kumimoji="0" lang="de-DE" sz="2800" b="1" i="0" u="none" strike="noStrike" kern="1200" cap="none" spc="0" normalizeH="0" baseline="0" noProof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Besonderheiten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kumimoji="0" lang="de-DE" sz="2000" b="1" i="0" u="none" strike="noStrike" kern="1200" cap="none" spc="0" normalizeH="0" baseline="0" noProof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Berufsorientierung</a:t>
            </a:r>
          </a:p>
          <a:p>
            <a:pPr marL="914400" lvl="1" indent="-4572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b="1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Unterrichtsprinzip</a:t>
            </a:r>
          </a:p>
          <a:p>
            <a:pPr marL="914400" lvl="1" indent="-4572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kumimoji="0" lang="de-DE" b="1" i="0" u="none" strike="noStrike" kern="1200" cap="none" spc="0" normalizeH="0" baseline="0" noProof="0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Praxistag in Klassenstufe 9 (BR)</a:t>
            </a:r>
          </a:p>
          <a:p>
            <a:pPr marL="914400" lvl="1" indent="-4572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b="1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Berufsinfomesse</a:t>
            </a:r>
          </a:p>
          <a:p>
            <a:pPr marL="914400" lvl="1" indent="-4572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b="1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Externe Partner/ </a:t>
            </a:r>
          </a:p>
          <a:p>
            <a:pPr lvl="1">
              <a:lnSpc>
                <a:spcPct val="150000"/>
              </a:lnSpc>
              <a:spcAft>
                <a:spcPts val="1200"/>
              </a:spcAft>
            </a:pPr>
            <a:r>
              <a:rPr lang="de-DE" b="1" dirty="0">
                <a:ln w="10541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Kooperationspartner</a:t>
            </a:r>
          </a:p>
          <a:p>
            <a:pPr lvl="1">
              <a:lnSpc>
                <a:spcPct val="150000"/>
              </a:lnSpc>
              <a:spcAft>
                <a:spcPts val="1200"/>
              </a:spcAft>
            </a:pPr>
            <a:endParaRPr kumimoji="0" lang="de-DE" b="1" i="0" u="none" strike="noStrike" kern="1200" cap="none" spc="0" normalizeH="0" baseline="0" noProof="0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kumimoji="0" lang="de-DE" sz="2000" b="1" i="0" u="none" strike="noStrike" kern="1200" cap="none" spc="0" normalizeH="0" baseline="0" noProof="0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endParaRPr kumimoji="0" lang="de-DE" sz="2800" b="1" i="0" u="none" strike="noStrike" kern="1200" cap="none" spc="0" normalizeH="0" baseline="0" noProof="0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endParaRPr kumimoji="0" lang="de-DE" sz="2800" b="1" i="0" u="none" strike="noStrike" kern="1200" cap="none" spc="0" normalizeH="0" baseline="0" noProof="0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endParaRPr kumimoji="0" lang="de-DE" sz="2400" b="1" i="0" u="none" strike="noStrike" kern="1200" cap="none" spc="0" normalizeH="0" baseline="0" noProof="0" dirty="0">
              <a:ln w="10541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Bild 1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56" y="296776"/>
            <a:ext cx="2340000" cy="11160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180BB1-7495-48D9-AA1C-754D384A7486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23.06.2022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979712" y="6367318"/>
            <a:ext cx="734481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Stefan-Andres-Realschule plus mit Fachoberschule Schweich       	 www.saz-schweich.de              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592" y="2204864"/>
            <a:ext cx="3672408" cy="244827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47" y="5523981"/>
            <a:ext cx="2195708" cy="616684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520" y="5523981"/>
            <a:ext cx="1734937" cy="616684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2561" y="4925118"/>
            <a:ext cx="4027931" cy="476639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591203"/>
            <a:ext cx="2520280" cy="67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9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796</Words>
  <Application>Microsoft Office PowerPoint</Application>
  <PresentationFormat>Bildschirmpräsentation (4:3)</PresentationFormat>
  <Paragraphs>190</Paragraphs>
  <Slides>20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Calibri</vt:lpstr>
      <vt:lpstr>Tahoma</vt:lpstr>
      <vt:lpstr>Wingdings</vt:lpstr>
      <vt:lpstr>Larissa</vt:lpstr>
      <vt:lpstr>PowerPoint-Präsentation</vt:lpstr>
      <vt:lpstr>Was erwartet Sie heute Abend?</vt:lpstr>
      <vt:lpstr>Vorstellung der Schule</vt:lpstr>
      <vt:lpstr>Vorstellung der Schule</vt:lpstr>
      <vt:lpstr>Vorstellung der Schule</vt:lpstr>
      <vt:lpstr>Vorstellung der Schule</vt:lpstr>
      <vt:lpstr>Vorstellung der Schule</vt:lpstr>
      <vt:lpstr>Projektklasse I-Pad</vt:lpstr>
      <vt:lpstr>Vorstellung der Schule</vt:lpstr>
      <vt:lpstr>Vorstellung der Schule</vt:lpstr>
      <vt:lpstr>Vorstellung der Schule</vt:lpstr>
      <vt:lpstr>Vorstellung der Schule</vt:lpstr>
      <vt:lpstr>Vorstellung der Schule</vt:lpstr>
      <vt:lpstr>Vorstellung der Schule</vt:lpstr>
      <vt:lpstr>Vorstellung der Schule</vt:lpstr>
      <vt:lpstr>Vorstellung der Schule</vt:lpstr>
      <vt:lpstr>Übergang OS – Realschule plus</vt:lpstr>
      <vt:lpstr>Übergang OS – Realschule plus</vt:lpstr>
      <vt:lpstr>Übergang OS – Realschule plus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user56</dc:creator>
  <cp:lastModifiedBy>Jochen Schuler</cp:lastModifiedBy>
  <cp:revision>319</cp:revision>
  <cp:lastPrinted>2022-06-23T06:44:42Z</cp:lastPrinted>
  <dcterms:created xsi:type="dcterms:W3CDTF">2014-09-20T11:22:52Z</dcterms:created>
  <dcterms:modified xsi:type="dcterms:W3CDTF">2022-06-23T10:06:01Z</dcterms:modified>
</cp:coreProperties>
</file>